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3" name="«Место ввода цитаты»."/>
          <p:cNvSpPr txBox="1"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13"/>
          </p:nvPr>
        </p:nvSpPr>
        <p:spPr>
          <a:xfrm>
            <a:off x="0" y="0"/>
            <a:ext cx="13010823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774700" y="646263"/>
            <a:ext cx="11417300" cy="855901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13"/>
          </p:nvPr>
        </p:nvSpPr>
        <p:spPr>
          <a:xfrm>
            <a:off x="7010400" y="1257300"/>
            <a:ext cx="5407529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Текст заголовка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6" name="Уровень текста 1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half" idx="13"/>
          </p:nvPr>
        </p:nvSpPr>
        <p:spPr>
          <a:xfrm>
            <a:off x="7213600" y="2273300"/>
            <a:ext cx="5016500" cy="669201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6" name="Уровень текста 1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13"/>
          </p:nvPr>
        </p:nvSpPr>
        <p:spPr>
          <a:xfrm>
            <a:off x="6808750" y="5099998"/>
            <a:ext cx="5370687" cy="402801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14"/>
          </p:nvPr>
        </p:nvSpPr>
        <p:spPr>
          <a:xfrm>
            <a:off x="6858000" y="965200"/>
            <a:ext cx="5318754" cy="398721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15"/>
          </p:nvPr>
        </p:nvSpPr>
        <p:spPr>
          <a:xfrm>
            <a:off x="1155700" y="1244600"/>
            <a:ext cx="5407496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чебный проект-игра «Stack attack» на arduino"/>
          <p:cNvSpPr txBox="1"/>
          <p:nvPr>
            <p:ph type="ctrTitle"/>
          </p:nvPr>
        </p:nvSpPr>
        <p:spPr>
          <a:xfrm>
            <a:off x="850900" y="2796776"/>
            <a:ext cx="11303000" cy="3505201"/>
          </a:xfrm>
          <a:prstGeom prst="rect">
            <a:avLst/>
          </a:prstGeom>
        </p:spPr>
        <p:txBody>
          <a:bodyPr/>
          <a:lstStyle/>
          <a:p>
            <a:pPr/>
            <a:r>
              <a:t>Учебный проект-игра «Stack attack» на arduino</a:t>
            </a:r>
          </a:p>
        </p:txBody>
      </p:sp>
      <p:sp>
        <p:nvSpPr>
          <p:cNvPr id="119" name="Выполнил…"/>
          <p:cNvSpPr txBox="1"/>
          <p:nvPr>
            <p:ph type="subTitle" sz="quarter" idx="1"/>
          </p:nvPr>
        </p:nvSpPr>
        <p:spPr>
          <a:xfrm>
            <a:off x="5625681" y="7440561"/>
            <a:ext cx="7131177" cy="1401204"/>
          </a:xfrm>
          <a:prstGeom prst="rect">
            <a:avLst/>
          </a:prstGeom>
        </p:spPr>
        <p:txBody>
          <a:bodyPr/>
          <a:lstStyle/>
          <a:p>
            <a:pPr algn="r" defTabSz="391414">
              <a:defRPr sz="2814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Выполнил </a:t>
            </a:r>
          </a:p>
          <a:p>
            <a:pPr algn="r" defTabSz="391414">
              <a:defRPr sz="2814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Студент 2 курса факультета ПМ-ПУ</a:t>
            </a:r>
          </a:p>
          <a:p>
            <a:pPr algn="r" defTabSz="391414">
              <a:defRPr sz="2814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Нестеров Сергей 232 группа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G_9D65AB931244-1.jpeg" descr="IMG_9D65AB931244-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0721" y="372386"/>
            <a:ext cx="10103358" cy="900882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Спасибо за внимание"/>
          <p:cNvSpPr txBox="1"/>
          <p:nvPr>
            <p:ph type="body" idx="14"/>
          </p:nvPr>
        </p:nvSpPr>
        <p:spPr>
          <a:xfrm>
            <a:off x="1450721" y="1520447"/>
            <a:ext cx="10103358" cy="795855"/>
          </a:xfrm>
          <a:prstGeom prst="rect">
            <a:avLst/>
          </a:prstGeom>
        </p:spPr>
        <p:txBody>
          <a:bodyPr/>
          <a:lstStyle>
            <a:lvl1pPr>
              <a:defRPr b="1" sz="4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Общая постановка задач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Общая постановка задачи</a:t>
            </a:r>
          </a:p>
        </p:txBody>
      </p:sp>
      <p:sp>
        <p:nvSpPr>
          <p:cNvPr id="122" name="Реализовать игру «Stack attack»   на дисплее nokia5110, используя микроконтроллер Arduino…"/>
          <p:cNvSpPr txBox="1"/>
          <p:nvPr>
            <p:ph type="body" sz="half" idx="1"/>
          </p:nvPr>
        </p:nvSpPr>
        <p:spPr>
          <a:xfrm>
            <a:off x="787400" y="2768600"/>
            <a:ext cx="7180093" cy="5715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Реализовать игру «Stack attack»   на дисплее nokia5110, используя микроконтроллер Arduino</a:t>
            </a:r>
          </a:p>
          <a:p>
            <a:pPr marL="0" indent="0">
              <a:buSzTx/>
              <a:buNone/>
            </a:pPr>
            <a:r>
              <a:t>Примечание: Необходимо собирать полные слои блоков двигаясь с помощью Joystick Shield.</a:t>
            </a:r>
          </a:p>
        </p:txBody>
      </p:sp>
      <p:pic>
        <p:nvPicPr>
          <p:cNvPr id="123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9173" y="2907326"/>
            <a:ext cx="3334524" cy="543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Требования к выполнению задач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Требования к выполнению задачи</a:t>
            </a:r>
          </a:p>
        </p:txBody>
      </p:sp>
      <p:sp>
        <p:nvSpPr>
          <p:cNvPr id="126" name="Финальная версия проекта должна являться законченным проектом с полноценной документацией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effectLst>
                  <a:outerShdw sx="100000" sy="100000" kx="0" ky="0" algn="b" rotWithShape="0" blurRad="41656" dist="31242" dir="5400000">
                    <a:srgbClr val="000000"/>
                  </a:outerShdw>
                </a:effectLst>
              </a:defRPr>
            </a:pPr>
            <a:r>
              <a:t>Финальная версия проекта должна являться законченным проектом с полноценной документацией.</a:t>
            </a:r>
          </a:p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effectLst>
                  <a:outerShdw sx="100000" sy="100000" kx="0" ky="0" algn="b" rotWithShape="0" blurRad="41656" dist="31242" dir="5400000">
                    <a:srgbClr val="000000"/>
                  </a:outerShdw>
                </a:effectLst>
              </a:defRPr>
            </a:pPr>
            <a:r>
              <a:t>Код проекта должен содержать подробные комментарии, поясняющие основные моменты логики.</a:t>
            </a:r>
          </a:p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effectLst>
                  <a:outerShdw sx="100000" sy="100000" kx="0" ky="0" algn="b" rotWithShape="0" blurRad="41656" dist="31242" dir="5400000">
                    <a:srgbClr val="000000"/>
                  </a:outerShdw>
                </a:effectLst>
              </a:defRPr>
            </a:pPr>
            <a:r>
              <a:t>Необходимо придерживаться единого стиля во всём проекте.</a:t>
            </a:r>
          </a:p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effectLst>
                  <a:outerShdw sx="100000" sy="100000" kx="0" ky="0" algn="b" rotWithShape="0" blurRad="41656" dist="31242" dir="5400000">
                    <a:srgbClr val="000000"/>
                  </a:outerShdw>
                </a:effectLst>
              </a:defRPr>
            </a:pPr>
            <a:r>
              <a:t>Необходимо повторить интерфейс и геймплей оригинальной игры.</a:t>
            </a:r>
          </a:p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effectLst>
                  <a:outerShdw sx="100000" sy="100000" kx="0" ky="0" algn="b" rotWithShape="0" blurRad="41656" dist="31242" dir="5400000">
                    <a:srgbClr val="000000"/>
                  </a:outerShdw>
                </a:effectLst>
              </a:defRPr>
            </a:pPr>
            <a:r>
              <a:t>Код проекта должен быть выложен в открытом репозитории сервиса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Unknown.jpeg" descr="Unknown.jpe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194832" y="3781001"/>
            <a:ext cx="5397501" cy="3175001"/>
          </a:xfrm>
          <a:prstGeom prst="rect">
            <a:avLst/>
          </a:prstGeom>
        </p:spPr>
      </p:pic>
      <p:sp>
        <p:nvSpPr>
          <p:cNvPr id="129" name="Описание используемых устройст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Описание используемых устройств</a:t>
            </a:r>
          </a:p>
        </p:txBody>
      </p:sp>
      <p:sp>
        <p:nvSpPr>
          <p:cNvPr id="130" name="Arduino Arduino — это электронный конструктор и удобная платформа быстрой разработки электронных устройств для новичков и профессионалов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3400"/>
              </a:spcBef>
              <a:buBlip>
                <a:blip r:embed="rId3"/>
              </a:buBlip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Arduino</a:t>
            </a:r>
            <a:br/>
            <a:r>
              <a:rPr sz="1632"/>
              <a:t>Arduino — это электронный конструктор и удобная платформа быстрой разработки электронных устройств для новичков и профессионалов.</a:t>
            </a:r>
          </a:p>
          <a:p>
            <a:pPr marL="426719" indent="-426719" defTabSz="560831">
              <a:spcBef>
                <a:spcPts val="3400"/>
              </a:spcBef>
              <a:buBlip>
                <a:blip r:embed="rId3"/>
              </a:buBlip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Дисплей LCD5110</a:t>
            </a:r>
            <a:br/>
            <a:r>
              <a:rPr sz="1632"/>
              <a:t>Черно-белый дисплей 84х48 пикселей, который мы будем рассматривать, использовался в телефонах Nokia 3310.</a:t>
            </a:r>
            <a:endParaRPr sz="1632"/>
          </a:p>
          <a:p>
            <a:pPr marL="426719" indent="-426719" defTabSz="560831">
              <a:spcBef>
                <a:spcPts val="3400"/>
              </a:spcBef>
              <a:buBlip>
                <a:blip r:embed="rId3"/>
              </a:buBlip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JoystickShield</a:t>
            </a:r>
            <a:br/>
            <a:r>
              <a:rPr sz="1632"/>
              <a:t>На плате модуля расширения JoyStick Shield v1.A расположены четыре большие цветные кнопки и две дополнительные, а также джойстик аналог манипуляторов для игровых приставок PlayStation (PS).</a:t>
            </a:r>
          </a:p>
        </p:txBody>
      </p:sp>
      <p:pic>
        <p:nvPicPr>
          <p:cNvPr id="131" name="Unknown.jpeg" descr="Unknown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0272" y="1493484"/>
            <a:ext cx="2236749" cy="223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Unknown.jpeg" descr="Unknown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80196" y="7006769"/>
            <a:ext cx="3136901" cy="259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Общая схема подключения устройст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Общая схема подключения устройств</a:t>
            </a:r>
          </a:p>
        </p:txBody>
      </p:sp>
      <p:pic>
        <p:nvPicPr>
          <p:cNvPr id="135" name="Снимок экрана 2019-12-02 в 17.57.02.png" descr="Снимок экрана 2019-12-02 в 17.57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700" y="4255231"/>
            <a:ext cx="6375400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Подключение Joystickshield"/>
          <p:cNvSpPr txBox="1"/>
          <p:nvPr/>
        </p:nvSpPr>
        <p:spPr>
          <a:xfrm>
            <a:off x="3110433" y="3271664"/>
            <a:ext cx="678393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Подключение Joystickshield</a:t>
            </a:r>
          </a:p>
        </p:txBody>
      </p:sp>
      <p:pic>
        <p:nvPicPr>
          <p:cNvPr id="137" name="Снимок экрана 2019-12-02 в 18.01.12.png" descr="Снимок экрана 2019-12-02 в 18.01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600" y="6031535"/>
            <a:ext cx="9753600" cy="294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Подключение  LCD5110"/>
          <p:cNvSpPr txBox="1"/>
          <p:nvPr/>
        </p:nvSpPr>
        <p:spPr>
          <a:xfrm>
            <a:off x="3524618" y="5068569"/>
            <a:ext cx="595556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Подключение  LCD5110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Описание используемых библиоте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Описание используемых библиотек</a:t>
            </a:r>
          </a:p>
        </p:txBody>
      </p:sp>
      <p:sp>
        <p:nvSpPr>
          <p:cNvPr id="141" name="EEPROM У микроконтроллеров Arduino есть EEPROM – это память, которая хранит информацию, даже если плата находится в выключенном состоянии. Другими словами, это что-то вроде крошечного жесткого диска. Библиотека EEPROM позволяет работать с этой памятью, т.е. записывать на нее данные и считывать и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EEPROM</a:t>
            </a:r>
            <a:br/>
            <a:r>
              <a:rPr sz="2700"/>
              <a:t>У микроконтроллеров </a:t>
            </a:r>
            <a:r>
              <a:rPr b="1" sz="2700">
                <a:latin typeface="Helvetica Neue"/>
                <a:ea typeface="Helvetica Neue"/>
                <a:cs typeface="Helvetica Neue"/>
                <a:sym typeface="Helvetica Neue"/>
              </a:rPr>
              <a:t>Arduino</a:t>
            </a:r>
            <a:r>
              <a:rPr sz="2700"/>
              <a:t> есть </a:t>
            </a:r>
            <a:r>
              <a:rPr b="1" sz="2700">
                <a:latin typeface="Helvetica Neue"/>
                <a:ea typeface="Helvetica Neue"/>
                <a:cs typeface="Helvetica Neue"/>
                <a:sym typeface="Helvetica Neue"/>
              </a:rPr>
              <a:t>EEPROM</a:t>
            </a:r>
            <a:r>
              <a:rPr sz="2700"/>
              <a:t> – это память, которая хранит информацию, даже если плата находится в выключенном состоянии. Другими словами, это что-то вроде крошечного жесткого диска. Библиотека </a:t>
            </a:r>
            <a:r>
              <a:rPr b="1" sz="2700">
                <a:latin typeface="Helvetica Neue"/>
                <a:ea typeface="Helvetica Neue"/>
                <a:cs typeface="Helvetica Neue"/>
                <a:sym typeface="Helvetica Neue"/>
              </a:rPr>
              <a:t>EEPROM</a:t>
            </a:r>
            <a:r>
              <a:rPr sz="2700"/>
              <a:t> позволяет работать с этой памятью, т.е. записывать на нее данные и считывать их</a:t>
            </a:r>
            <a:endParaRPr sz="2700"/>
          </a:p>
          <a:p>
            <a:pPr>
              <a:buBlip>
                <a:blip r:embed="rId2"/>
              </a:buBlip>
            </a:pPr>
            <a:r>
              <a:t>LCD5110_Graph</a:t>
            </a:r>
            <a:br/>
            <a:r>
              <a:t>Библиотека для отрисовки на экране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Программная архитектура проек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Программная архитектура проекта </a:t>
            </a:r>
          </a:p>
        </p:txBody>
      </p:sp>
      <p:pic>
        <p:nvPicPr>
          <p:cNvPr id="144" name="Снимок экрана 2019-12-10 в 01.34.44.png" descr="Снимок экрана 2019-12-10 в 01.34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222" y="2976710"/>
            <a:ext cx="7608356" cy="6053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Инструкция по эксплуат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Инструкция по эксплуатации</a:t>
            </a:r>
          </a:p>
        </p:txBody>
      </p:sp>
      <p:sp>
        <p:nvSpPr>
          <p:cNvPr id="147" name="При старте открывается меню с 4 пунктами(начать игру, Настройки, таблица рекордов, выход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При старте открывается меню с 4 пунктами(начать игру, Настройки, таблица рекордов, выход)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В настройках мы можем изменить скорость игры, размер, и контрастность.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При выходе высвечивается сообщение goodbuy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При старте игры запускается сама игра в которой игрок может двигаться с помощью джойстика или кнопок </a:t>
            </a:r>
            <a:br/>
            <a:r>
              <a:t>Своими действиями игрок должен стараться заполнить нижний уровень который при заполнении удаляется и всё смещается вниз</a:t>
            </a:r>
            <a:br/>
            <a:r>
              <a:t>Умереть игрок может либо если забрался слишком высоко, либо если ему на голову упадёт блок.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Демонстрац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Демонстрация</a:t>
            </a:r>
          </a:p>
        </p:txBody>
      </p:sp>
      <p:pic>
        <p:nvPicPr>
          <p:cNvPr id="150" name="IMG_0569.jpeg" descr="IMG_056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860" y="2496339"/>
            <a:ext cx="3570691" cy="4760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G_0570.jpeg" descr="IMG_057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7054" y="2496340"/>
            <a:ext cx="3570692" cy="4760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G_0571.jpeg" descr="IMG_057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5249" y="2496339"/>
            <a:ext cx="3570691" cy="4760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